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C5FA7-FC35-41DB-864D-0C4464EB8E74}" type="datetimeFigureOut">
              <a:rPr lang="es-ES" smtClean="0"/>
              <a:t>01/05/2025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2EAC7-77DF-4CC8-BC25-EF46EB33BCF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17990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F0AEC-6303-4474-B8D1-791EC5F2A0F3}" type="datetimeFigureOut">
              <a:rPr lang="es-ES" smtClean="0"/>
              <a:t>01/05/2025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96DE7-0DE9-4A6F-A369-1BEA85C8C7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17031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zxc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96DE7-0DE9-4A6F-A369-1BEA85C8C7DC}" type="slidenum">
              <a:rPr lang="es-ES" smtClean="0"/>
              <a:t>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645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96DE7-0DE9-4A6F-A369-1BEA85C8C7DC}" type="slidenum">
              <a:rPr lang="es-ES" smtClean="0"/>
              <a:t>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5271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96DE7-0DE9-4A6F-A369-1BEA85C8C7DC}" type="slidenum">
              <a:rPr lang="es-ES" smtClean="0"/>
              <a:t>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76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96DE7-0DE9-4A6F-A369-1BEA85C8C7DC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043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896DE7-0DE9-4A6F-A369-1BEA85C8C7DC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704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C609-2569-4293-8582-1F90A5F6E858}" type="datetime1">
              <a:rPr lang="es-ES" smtClean="0"/>
              <a:t>01/05/2025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294-E9BF-4E91-B15F-A1B5DC69500F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37DA-D1D5-4D07-9F6C-28D39FF1C0BE}" type="datetime1">
              <a:rPr lang="es-ES" smtClean="0"/>
              <a:t>01/05/2025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294-E9BF-4E91-B15F-A1B5DC6950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CF756-A4BF-4647-8A42-6089346BB693}" type="datetime1">
              <a:rPr lang="es-ES" smtClean="0"/>
              <a:t>01/05/2025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294-E9BF-4E91-B15F-A1B5DC6950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A8BC2-1C06-4AB9-97ED-1B9D7EB4256B}" type="datetime1">
              <a:rPr lang="es-ES" smtClean="0"/>
              <a:t>01/05/2025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294-E9BF-4E91-B15F-A1B5DC6950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81A6-0D8D-40A3-9DAC-378F2478551B}" type="datetime1">
              <a:rPr lang="es-ES" smtClean="0"/>
              <a:t>01/05/2025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294-E9BF-4E91-B15F-A1B5DC69500F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803D-745E-40E2-9BCF-826AAD41D408}" type="datetime1">
              <a:rPr lang="es-ES" smtClean="0"/>
              <a:t>01/05/2025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294-E9BF-4E91-B15F-A1B5DC6950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E643-E47A-4F2B-8A4F-DD073E6AD08E}" type="datetime1">
              <a:rPr lang="es-ES" smtClean="0"/>
              <a:t>01/05/2025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294-E9BF-4E91-B15F-A1B5DC69500F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DD169-AEBB-449B-8F6A-651FEC21617E}" type="datetime1">
              <a:rPr lang="es-ES" smtClean="0"/>
              <a:t>01/05/2025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294-E9BF-4E91-B15F-A1B5DC6950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8A58-9869-4A48-A4E4-B2AEB7EB2B14}" type="datetime1">
              <a:rPr lang="es-ES" smtClean="0"/>
              <a:t>01/05/2025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294-E9BF-4E91-B15F-A1B5DC6950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6237-EEE8-4E47-A5B4-65B6955C540D}" type="datetime1">
              <a:rPr lang="es-ES" smtClean="0"/>
              <a:t>01/05/2025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294-E9BF-4E91-B15F-A1B5DC69500F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92E2-F1CC-44DB-9138-1BFEA6759AC0}" type="datetime1">
              <a:rPr lang="es-ES" smtClean="0"/>
              <a:t>01/05/2025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294-E9BF-4E91-B15F-A1B5DC69500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7E5B71B-9D91-43D8-891D-CE1265DDCC33}" type="datetime1">
              <a:rPr lang="es-ES" smtClean="0"/>
              <a:t>01/05/2025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51AD294-E9BF-4E91-B15F-A1B5DC69500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04856" cy="1440161"/>
          </a:xfrm>
        </p:spPr>
        <p:txBody>
          <a:bodyPr/>
          <a:lstStyle/>
          <a:p>
            <a:pPr algn="ctr"/>
            <a:r>
              <a:rPr lang="es-ES" sz="4000" b="1" i="1" dirty="0" smtClean="0"/>
              <a:t>LA ELENGANCIA EN </a:t>
            </a:r>
            <a:r>
              <a:rPr lang="es-ES" sz="4000" b="1" i="1" dirty="0" smtClean="0"/>
              <a:t>LA FAMILIA (</a:t>
            </a:r>
            <a:r>
              <a:rPr lang="es-ES" sz="4000" b="1" i="1" dirty="0" err="1" smtClean="0"/>
              <a:t>ViiI</a:t>
            </a:r>
            <a:r>
              <a:rPr lang="es-ES" sz="4000" b="1" i="1" dirty="0" smtClean="0"/>
              <a:t>)</a:t>
            </a:r>
            <a:endParaRPr lang="es-ES" sz="4000" b="1" i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4104456" cy="4104456"/>
          </a:xfrm>
          <a:prstGeom prst="rect">
            <a:avLst/>
          </a:prstGeom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294-E9BF-4E91-B15F-A1B5DC69500F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66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507288" cy="1191344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/>
              <a:t>¿Qué es </a:t>
            </a:r>
            <a:r>
              <a:rPr lang="es-ES" sz="3600" b="1" dirty="0" smtClean="0"/>
              <a:t>la elegancia?</a:t>
            </a:r>
            <a:endParaRPr lang="es-ES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4430" y="1772816"/>
            <a:ext cx="8626042" cy="3528392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s-ES" sz="1800" b="1" i="1" dirty="0" smtClean="0"/>
              <a:t>Estilo de vida con mesura y orden personal</a:t>
            </a:r>
            <a:endParaRPr lang="es-ES" sz="1800" b="1" i="1" dirty="0" smtClean="0"/>
          </a:p>
          <a:p>
            <a:pPr algn="just">
              <a:lnSpc>
                <a:spcPct val="160000"/>
              </a:lnSpc>
              <a:buFontTx/>
              <a:buChar char="-"/>
            </a:pPr>
            <a:r>
              <a:rPr lang="es-ES" sz="1800" b="1" i="1" dirty="0" smtClean="0"/>
              <a:t>Cualidad no fácil de alcanzar y mantener</a:t>
            </a:r>
            <a:endParaRPr lang="es-ES" sz="1800" b="1" i="1" dirty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s-ES" sz="1800" b="1" i="1" dirty="0" smtClean="0"/>
              <a:t>Despierta admiración: «Un sello personal»</a:t>
            </a:r>
            <a:endParaRPr lang="es-ES" sz="1800" b="1" i="1" dirty="0" smtClean="0"/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s-ES" sz="1500" b="1" i="1" dirty="0" smtClean="0"/>
              <a:t>Sutil, armonioso, sereno, equilibrado….</a:t>
            </a:r>
            <a:endParaRPr lang="es-ES" sz="1500" b="1" i="1" dirty="0" smtClean="0"/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s-ES" sz="1500" b="1" i="1" dirty="0" smtClean="0"/>
              <a:t>Se arraiga en el interior de la persona</a:t>
            </a:r>
            <a:endParaRPr lang="es-ES" sz="1500" b="1" i="1" dirty="0" smtClean="0"/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s-ES" sz="1800" b="1" i="1" dirty="0" smtClean="0"/>
              <a:t>Se </a:t>
            </a:r>
            <a:r>
              <a:rPr lang="es-ES" sz="1800" b="1" i="1" dirty="0"/>
              <a:t>apoya en: 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s-ES" sz="1500" b="1" i="1" dirty="0"/>
              <a:t>Naturalidad y sinceridad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s-ES" sz="1500" b="1" i="1" dirty="0"/>
              <a:t>Discreción y alegría</a:t>
            </a:r>
          </a:p>
          <a:p>
            <a:pPr lvl="1" algn="just">
              <a:lnSpc>
                <a:spcPct val="150000"/>
              </a:lnSpc>
              <a:buFontTx/>
              <a:buChar char="-"/>
            </a:pPr>
            <a:r>
              <a:rPr lang="es-ES" sz="1500" b="1" i="1" dirty="0"/>
              <a:t>Mesura y orden personal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endParaRPr lang="es-ES" sz="1800" b="1" i="1" dirty="0"/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294-E9BF-4E91-B15F-A1B5DC69500F}" type="slidenum">
              <a:rPr lang="es-ES" smtClean="0"/>
              <a:t>2</a:t>
            </a:fld>
            <a:endParaRPr lang="es-ES"/>
          </a:p>
        </p:txBody>
      </p:sp>
      <p:sp>
        <p:nvSpPr>
          <p:cNvPr id="4" name="AutoShape 2" descr="Página 2 | Imágenes de Tres Reyes Magos - Descarga gratuit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39552" y="5301208"/>
            <a:ext cx="7920880" cy="12241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i="1" dirty="0" smtClean="0"/>
              <a:t>Ir a «la moda» no supone elegancia</a:t>
            </a:r>
            <a:endParaRPr lang="es-ES" sz="3200" b="1" i="1" dirty="0"/>
          </a:p>
        </p:txBody>
      </p:sp>
      <p:sp>
        <p:nvSpPr>
          <p:cNvPr id="5" name="AutoShape 2" descr="Marzo 2017 - Las Buenas Nueva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AutoShape 4" descr="Marzo 2017 - Las Buenas Nueva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2" descr="El Diálogo, como entendimiento mutuo, base de la Gestión del Conocimiento  III (final) | &quot;TripleAD&quot;: Aprendiendo a Aprender para el Desarroll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AutoShape 4" descr="El Diálogo, como entendimiento mutuo, base de la Gestión del Conocimiento  III (final) | &quot;TripleAD&quot;: Aprendiendo a Aprender para el Desarroll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AutoShape 6" descr="El Diálogo, como entendimiento mutuo, base de la Gestión del Conocimiento  III (final) | &quot;TripleAD&quot;: Aprendiendo a Aprender para el Desarrollo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6" name="Picture 2" descr="Cómo ser una mujer elegante — Project Gl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2"/>
          <a:stretch/>
        </p:blipFill>
        <p:spPr bwMode="auto">
          <a:xfrm>
            <a:off x="5495427" y="1988840"/>
            <a:ext cx="325303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75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 smtClean="0"/>
              <a:t>Elegancia y finura moral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628800"/>
            <a:ext cx="8208912" cy="42484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1800" b="1" i="1" dirty="0" smtClean="0"/>
              <a:t>Sin finura moral NO se puede ser Elegante</a:t>
            </a:r>
          </a:p>
          <a:p>
            <a:pPr>
              <a:lnSpc>
                <a:spcPct val="150000"/>
              </a:lnSpc>
            </a:pPr>
            <a:r>
              <a:rPr lang="es-ES" sz="1800" b="1" i="1" dirty="0" smtClean="0"/>
              <a:t>La virtud del pudor acompaña siempre a la elegancia</a:t>
            </a:r>
          </a:p>
          <a:p>
            <a:pPr>
              <a:lnSpc>
                <a:spcPct val="150000"/>
              </a:lnSpc>
            </a:pPr>
            <a:r>
              <a:rPr lang="es-ES" sz="1800" b="1" i="1" dirty="0" smtClean="0"/>
              <a:t>El pudor es la salvaguarda de la intimidad</a:t>
            </a:r>
          </a:p>
          <a:p>
            <a:pPr>
              <a:lnSpc>
                <a:spcPct val="150000"/>
              </a:lnSpc>
            </a:pPr>
            <a:r>
              <a:rPr lang="es-ES" sz="1800" b="1" i="1" dirty="0" smtClean="0"/>
              <a:t>El pudor se manifiesta en:</a:t>
            </a:r>
            <a:endParaRPr lang="es-ES" sz="1800" b="1" i="1" dirty="0" smtClean="0"/>
          </a:p>
          <a:p>
            <a:pPr lvl="1"/>
            <a:r>
              <a:rPr lang="es-ES" sz="1600" dirty="0" smtClean="0"/>
              <a:t>Presencia corporal</a:t>
            </a:r>
          </a:p>
          <a:p>
            <a:pPr lvl="1"/>
            <a:r>
              <a:rPr lang="es-ES" sz="1600" dirty="0" smtClean="0"/>
              <a:t>Relaciones externas</a:t>
            </a:r>
          </a:p>
          <a:p>
            <a:pPr lvl="1"/>
            <a:r>
              <a:rPr lang="es-ES" sz="1600" dirty="0" smtClean="0"/>
              <a:t>La forma de expresarse</a:t>
            </a:r>
            <a:endParaRPr lang="es-ES" sz="16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294-E9BF-4E91-B15F-A1B5DC69500F}" type="slidenum">
              <a:rPr lang="es-ES" smtClean="0"/>
              <a:t>3</a:t>
            </a:fld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4869160"/>
            <a:ext cx="8136904" cy="17281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i="1" dirty="0" smtClean="0"/>
              <a:t>Una persona elegante denota señorío y provoca confianza y seguridad</a:t>
            </a:r>
            <a:endParaRPr lang="es-ES" sz="32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300" y="2708920"/>
            <a:ext cx="3059832" cy="203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71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 smtClean="0"/>
              <a:t>La familia: primera escuela</a:t>
            </a:r>
            <a:endParaRPr lang="es-ES" sz="3200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56792"/>
            <a:ext cx="8280920" cy="3600400"/>
          </a:xfrm>
        </p:spPr>
        <p:txBody>
          <a:bodyPr>
            <a:normAutofit fontScale="92500" lnSpcReduction="10000"/>
          </a:bodyPr>
          <a:lstStyle/>
          <a:p>
            <a:pPr marL="182880" lvl="1">
              <a:lnSpc>
                <a:spcPct val="150000"/>
              </a:lnSpc>
            </a:pPr>
            <a:r>
              <a:rPr lang="es-ES" b="1" i="1" dirty="0" smtClean="0"/>
              <a:t>La familia: Lugar natural </a:t>
            </a:r>
            <a:r>
              <a:rPr lang="es-ES" b="1" i="1" dirty="0"/>
              <a:t>del aprendizaje</a:t>
            </a:r>
            <a:endParaRPr lang="es-ES" b="1" i="1" dirty="0"/>
          </a:p>
          <a:p>
            <a:pPr marL="182880" lvl="1">
              <a:lnSpc>
                <a:spcPct val="150000"/>
              </a:lnSpc>
            </a:pPr>
            <a:r>
              <a:rPr lang="es-ES" b="1" i="1" dirty="0" smtClean="0"/>
              <a:t>Los hijos aprenden todo y para siempre</a:t>
            </a:r>
            <a:endParaRPr lang="es-ES" b="1" i="1" dirty="0"/>
          </a:p>
          <a:p>
            <a:pPr marL="182880" lvl="1">
              <a:lnSpc>
                <a:spcPct val="150000"/>
              </a:lnSpc>
            </a:pPr>
            <a:r>
              <a:rPr lang="es-ES" b="1" i="1" dirty="0" smtClean="0"/>
              <a:t>Se aprende a expresarse: </a:t>
            </a:r>
          </a:p>
          <a:p>
            <a:pPr marL="457200" lvl="2">
              <a:lnSpc>
                <a:spcPct val="150000"/>
              </a:lnSpc>
            </a:pPr>
            <a:r>
              <a:rPr lang="es-ES" i="1" dirty="0" smtClean="0"/>
              <a:t>clara, sincera, sencilla, amable, con tono adecuado</a:t>
            </a:r>
          </a:p>
          <a:p>
            <a:pPr marL="182880" lvl="1">
              <a:lnSpc>
                <a:spcPct val="150000"/>
              </a:lnSpc>
            </a:pPr>
            <a:r>
              <a:rPr lang="es-ES" b="1" i="1" dirty="0" smtClean="0"/>
              <a:t>Se aprende a escuchar: </a:t>
            </a:r>
          </a:p>
          <a:p>
            <a:pPr marL="457200" lvl="2">
              <a:lnSpc>
                <a:spcPct val="150000"/>
              </a:lnSpc>
            </a:pPr>
            <a:r>
              <a:rPr lang="es-ES" i="1" dirty="0" smtClean="0"/>
              <a:t>dejando hablar</a:t>
            </a:r>
          </a:p>
          <a:p>
            <a:pPr marL="457200" lvl="2">
              <a:lnSpc>
                <a:spcPct val="150000"/>
              </a:lnSpc>
            </a:pPr>
            <a:r>
              <a:rPr lang="es-ES" i="1" dirty="0" smtClean="0"/>
              <a:t>Atender al que habla</a:t>
            </a:r>
          </a:p>
          <a:p>
            <a:pPr marL="457200" lvl="2">
              <a:lnSpc>
                <a:spcPct val="150000"/>
              </a:lnSpc>
            </a:pPr>
            <a:r>
              <a:rPr lang="es-ES" i="1" dirty="0" smtClean="0"/>
              <a:t>Mirando con atención y respeto</a:t>
            </a:r>
            <a:endParaRPr lang="es-ES" i="1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294-E9BF-4E91-B15F-A1B5DC69500F}" type="slidenum">
              <a:rPr lang="es-ES" smtClean="0"/>
              <a:t>4</a:t>
            </a:fld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5301208"/>
            <a:ext cx="8136904" cy="12241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i="1" dirty="0" smtClean="0"/>
              <a:t>Siempre amables, nunca con amenazas</a:t>
            </a:r>
            <a:endParaRPr lang="es-ES" sz="3200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6"/>
          <a:stretch/>
        </p:blipFill>
        <p:spPr bwMode="auto">
          <a:xfrm>
            <a:off x="6071892" y="2420888"/>
            <a:ext cx="2748580" cy="1839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9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 smtClean="0"/>
              <a:t>Elegancia y trato social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0050" y="1700808"/>
            <a:ext cx="8380422" cy="35283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1800" b="1" i="1" dirty="0" smtClean="0"/>
              <a:t>Con generosidad a los padres y familiares</a:t>
            </a:r>
            <a:endParaRPr lang="es-ES" sz="1800" dirty="0" smtClean="0"/>
          </a:p>
          <a:p>
            <a:pPr>
              <a:lnSpc>
                <a:spcPct val="150000"/>
              </a:lnSpc>
            </a:pPr>
            <a:r>
              <a:rPr lang="es-ES" sz="1800" b="1" i="1" dirty="0" smtClean="0"/>
              <a:t>Con deferencia a las personas mayores</a:t>
            </a:r>
            <a:endParaRPr lang="es-ES" sz="1800" b="1" i="1" dirty="0" smtClean="0"/>
          </a:p>
          <a:p>
            <a:pPr>
              <a:lnSpc>
                <a:spcPct val="150000"/>
              </a:lnSpc>
            </a:pPr>
            <a:r>
              <a:rPr lang="es-ES" sz="1800" b="1" dirty="0" smtClean="0"/>
              <a:t>Con cariño a los niños</a:t>
            </a:r>
            <a:endParaRPr lang="es-ES" sz="1800" b="1" dirty="0" smtClean="0"/>
          </a:p>
          <a:p>
            <a:pPr>
              <a:lnSpc>
                <a:spcPct val="150000"/>
              </a:lnSpc>
            </a:pPr>
            <a:r>
              <a:rPr lang="es-ES" sz="1800" b="1" i="1" dirty="0" smtClean="0"/>
              <a:t>Con seriedad amable a los desconocidos</a:t>
            </a:r>
            <a:endParaRPr lang="es-ES" sz="1800" b="1" i="1" dirty="0" smtClean="0"/>
          </a:p>
          <a:p>
            <a:pPr>
              <a:lnSpc>
                <a:spcPct val="150000"/>
              </a:lnSpc>
            </a:pPr>
            <a:r>
              <a:rPr lang="es-ES" sz="1800" b="1" i="1" dirty="0" smtClean="0"/>
              <a:t>Con prudencia a los enemigos</a:t>
            </a:r>
          </a:p>
          <a:p>
            <a:pPr>
              <a:lnSpc>
                <a:spcPct val="150000"/>
              </a:lnSpc>
            </a:pPr>
            <a:r>
              <a:rPr lang="es-ES" sz="1800" b="1" i="1" dirty="0" smtClean="0"/>
              <a:t>Con sonrisa sincera a todos</a:t>
            </a:r>
            <a:endParaRPr lang="es-ES" sz="1800" b="1" i="1" dirty="0" smtClean="0"/>
          </a:p>
          <a:p>
            <a:endParaRPr lang="es-ES" sz="2000" dirty="0" smtClean="0"/>
          </a:p>
          <a:p>
            <a:endParaRPr lang="es-ES" sz="1000" dirty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294-E9BF-4E91-B15F-A1B5DC69500F}" type="slidenum">
              <a:rPr lang="es-ES" smtClean="0"/>
              <a:t>5</a:t>
            </a:fld>
            <a:endParaRPr lang="es-ES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539552" y="5517232"/>
            <a:ext cx="8136904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1" i="1" dirty="0" smtClean="0"/>
              <a:t>Perdonar y olvidar</a:t>
            </a:r>
            <a:endParaRPr lang="es-ES" sz="3200" b="1" i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10" y="2420888"/>
            <a:ext cx="3638178" cy="242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53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/>
              <a:t>Elegancia y gratitud</a:t>
            </a:r>
            <a:endParaRPr lang="es-ES" b="1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196752"/>
            <a:ext cx="8352928" cy="45734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s-ES" sz="2200" b="1" i="1" dirty="0" smtClean="0"/>
              <a:t>Saber dar gracias siempre</a:t>
            </a:r>
            <a:endParaRPr lang="es-ES" sz="2200" b="1" i="1" dirty="0" smtClean="0"/>
          </a:p>
          <a:p>
            <a:pPr>
              <a:lnSpc>
                <a:spcPct val="150000"/>
              </a:lnSpc>
            </a:pPr>
            <a:r>
              <a:rPr lang="es-ES" sz="2200" b="1" i="1" dirty="0" smtClean="0"/>
              <a:t>La ingratitud siempre es:</a:t>
            </a:r>
          </a:p>
          <a:p>
            <a:pPr lvl="1">
              <a:lnSpc>
                <a:spcPct val="150000"/>
              </a:lnSpc>
            </a:pPr>
            <a:r>
              <a:rPr lang="es-ES" sz="1800" b="1" i="1" dirty="0" smtClean="0"/>
              <a:t>Un desaire</a:t>
            </a:r>
          </a:p>
          <a:p>
            <a:pPr lvl="1">
              <a:lnSpc>
                <a:spcPct val="150000"/>
              </a:lnSpc>
            </a:pPr>
            <a:r>
              <a:rPr lang="es-ES" sz="1800" b="1" i="1" dirty="0" smtClean="0"/>
              <a:t>Un desprecio</a:t>
            </a:r>
          </a:p>
          <a:p>
            <a:pPr lvl="1">
              <a:lnSpc>
                <a:spcPct val="150000"/>
              </a:lnSpc>
            </a:pPr>
            <a:r>
              <a:rPr lang="es-ES" sz="1800" b="1" i="1" dirty="0" smtClean="0"/>
              <a:t>Una falta de educación</a:t>
            </a:r>
          </a:p>
          <a:p>
            <a:pPr lvl="1">
              <a:lnSpc>
                <a:spcPct val="150000"/>
              </a:lnSpc>
            </a:pPr>
            <a:r>
              <a:rPr lang="es-ES" sz="1800" b="1" i="1" dirty="0" smtClean="0"/>
              <a:t>Una injusticia</a:t>
            </a:r>
          </a:p>
          <a:p>
            <a:pPr marL="182880" lvl="1">
              <a:lnSpc>
                <a:spcPct val="160000"/>
              </a:lnSpc>
            </a:pPr>
            <a:r>
              <a:rPr lang="es-ES" sz="2200" b="1" i="1" dirty="0" smtClean="0"/>
              <a:t>La persona agradecida crea «puentes»</a:t>
            </a:r>
          </a:p>
          <a:p>
            <a:pPr marL="182880" lvl="1">
              <a:lnSpc>
                <a:spcPct val="160000"/>
              </a:lnSpc>
            </a:pPr>
            <a:r>
              <a:rPr lang="es-ES" sz="2200" b="1" i="1" dirty="0" smtClean="0"/>
              <a:t>Siempre Acciones de Gracias</a:t>
            </a:r>
            <a:endParaRPr lang="es-ES" sz="2200" b="1" i="1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294-E9BF-4E91-B15F-A1B5DC69500F}" type="slidenum">
              <a:rPr lang="es-ES" smtClean="0"/>
              <a:t>6</a:t>
            </a:fld>
            <a:endParaRPr lang="es-ES"/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827584" y="5661248"/>
            <a:ext cx="7416824" cy="86409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3200" b="1" i="1" dirty="0" smtClean="0"/>
              <a:t>«Es de bien nacido ser agradecido»</a:t>
            </a:r>
            <a:endParaRPr lang="es-ES" sz="3200" b="1" i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3583846" cy="2233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74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La elegancia cristiana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392160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ES" sz="2000" b="1" i="1" dirty="0" smtClean="0"/>
              <a:t>Se manifiesta </a:t>
            </a:r>
            <a:r>
              <a:rPr lang="es-ES" sz="2000" b="1" i="1" dirty="0"/>
              <a:t>en el trato con las </a:t>
            </a:r>
            <a:r>
              <a:rPr lang="es-ES" sz="2000" b="1" i="1" dirty="0" smtClean="0"/>
              <a:t>personas y en </a:t>
            </a:r>
            <a:r>
              <a:rPr lang="es-ES" sz="2000" b="1" i="1" dirty="0" smtClean="0"/>
              <a:t>el orden de las cosas</a:t>
            </a:r>
            <a:endParaRPr lang="es-ES" sz="2000" b="1" i="1" dirty="0" smtClean="0"/>
          </a:p>
          <a:p>
            <a:pPr lvl="1">
              <a:lnSpc>
                <a:spcPct val="150000"/>
              </a:lnSpc>
            </a:pPr>
            <a:r>
              <a:rPr lang="es-ES" dirty="0" smtClean="0"/>
              <a:t>Saber escuchar y evitar discusiones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Delicadeza y sinceridad en el trato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Respeto a todas las personas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Cuidado de la ropa y objetos personales</a:t>
            </a:r>
            <a:endParaRPr lang="es-ES" dirty="0" smtClean="0"/>
          </a:p>
          <a:p>
            <a:pPr lvl="1">
              <a:lnSpc>
                <a:spcPct val="150000"/>
              </a:lnSpc>
            </a:pPr>
            <a:r>
              <a:rPr lang="es-ES" dirty="0" smtClean="0"/>
              <a:t>Alegría en las contrariedades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Vivir la pobreza y no crearse necesidades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Vida de piedad recia</a:t>
            </a:r>
          </a:p>
          <a:p>
            <a:pPr lvl="1">
              <a:lnSpc>
                <a:spcPct val="150000"/>
              </a:lnSpc>
            </a:pPr>
            <a:endParaRPr lang="es-ES" dirty="0" smtClean="0"/>
          </a:p>
          <a:p>
            <a:pPr lvl="1">
              <a:lnSpc>
                <a:spcPct val="150000"/>
              </a:lnSpc>
            </a:pPr>
            <a:endParaRPr lang="es-ES" dirty="0" smtClean="0"/>
          </a:p>
          <a:p>
            <a:pPr marL="0" indent="0">
              <a:lnSpc>
                <a:spcPct val="150000"/>
              </a:lnSpc>
              <a:buNone/>
            </a:pPr>
            <a:endParaRPr lang="es-ES" dirty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294-E9BF-4E91-B15F-A1B5DC69500F}" type="slidenum">
              <a:rPr lang="es-ES" smtClean="0"/>
              <a:t>7</a:t>
            </a:fld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927" y="3230091"/>
            <a:ext cx="3337553" cy="250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0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/>
              <a:t>La elegancia </a:t>
            </a:r>
            <a:r>
              <a:rPr lang="es-ES" b="1" dirty="0" smtClean="0"/>
              <a:t>cristiana (II)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556792"/>
            <a:ext cx="8280920" cy="374441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ES" b="1" i="1" dirty="0" smtClean="0"/>
              <a:t>Cómo conseguirla:</a:t>
            </a:r>
            <a:endParaRPr lang="es-ES" b="1" i="1" dirty="0" smtClean="0"/>
          </a:p>
          <a:p>
            <a:pPr lvl="1">
              <a:lnSpc>
                <a:spcPct val="150000"/>
              </a:lnSpc>
            </a:pPr>
            <a:r>
              <a:rPr lang="es-ES" dirty="0" smtClean="0"/>
              <a:t>Somos recipientes de barro que contiene la Gracia de Dios</a:t>
            </a:r>
            <a:endParaRPr lang="es-ES" dirty="0" smtClean="0"/>
          </a:p>
          <a:p>
            <a:pPr lvl="1">
              <a:lnSpc>
                <a:spcPct val="150000"/>
              </a:lnSpc>
            </a:pPr>
            <a:r>
              <a:rPr lang="es-ES" dirty="0" smtClean="0"/>
              <a:t>Incrementar el trato con el Señor</a:t>
            </a:r>
            <a:endParaRPr lang="es-ES" dirty="0" smtClean="0"/>
          </a:p>
          <a:p>
            <a:pPr lvl="1">
              <a:lnSpc>
                <a:spcPct val="150000"/>
              </a:lnSpc>
            </a:pPr>
            <a:r>
              <a:rPr lang="es-ES" dirty="0" smtClean="0"/>
              <a:t>Oración de amistad íntima</a:t>
            </a:r>
            <a:endParaRPr lang="es-ES" dirty="0" smtClean="0"/>
          </a:p>
          <a:p>
            <a:pPr lvl="1">
              <a:lnSpc>
                <a:spcPct val="150000"/>
              </a:lnSpc>
            </a:pPr>
            <a:r>
              <a:rPr lang="es-ES" dirty="0" smtClean="0"/>
              <a:t>Práctica de los sacramentos</a:t>
            </a:r>
          </a:p>
          <a:p>
            <a:pPr lvl="1">
              <a:lnSpc>
                <a:spcPct val="150000"/>
              </a:lnSpc>
            </a:pPr>
            <a:r>
              <a:rPr lang="es-ES" dirty="0" smtClean="0"/>
              <a:t>Formación:</a:t>
            </a:r>
          </a:p>
          <a:p>
            <a:pPr lvl="2">
              <a:lnSpc>
                <a:spcPct val="150000"/>
              </a:lnSpc>
            </a:pPr>
            <a:r>
              <a:rPr lang="es-ES" dirty="0" smtClean="0"/>
              <a:t>Lectura de Santos Evangelios</a:t>
            </a:r>
          </a:p>
          <a:p>
            <a:pPr lvl="2">
              <a:lnSpc>
                <a:spcPct val="150000"/>
              </a:lnSpc>
            </a:pPr>
            <a:r>
              <a:rPr lang="es-ES" dirty="0" smtClean="0"/>
              <a:t>Trato con la Virgen, San José y el Ángel Custodio </a:t>
            </a:r>
            <a:endParaRPr lang="es-ES" dirty="0" smtClean="0"/>
          </a:p>
          <a:p>
            <a:pPr marL="0" indent="0">
              <a:lnSpc>
                <a:spcPct val="150000"/>
              </a:lnSpc>
              <a:buNone/>
            </a:pPr>
            <a:endParaRPr lang="es-ES" dirty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AD294-E9BF-4E91-B15F-A1B5DC69500F}" type="slidenum">
              <a:rPr lang="es-ES" smtClean="0"/>
              <a:t>8</a:t>
            </a:fld>
            <a:endParaRPr lang="es-ES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83568" y="5301208"/>
            <a:ext cx="7992888" cy="9361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spcBef>
                <a:spcPct val="0"/>
              </a:spcBef>
            </a:pPr>
            <a:r>
              <a:rPr lang="es-ES" sz="28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¡¡¡</a:t>
            </a:r>
            <a:r>
              <a:rPr lang="es-ES" sz="2800" b="1" spc="-1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Cúanto</a:t>
            </a:r>
            <a:r>
              <a:rPr lang="es-ES" sz="28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amor de Dios </a:t>
            </a:r>
          </a:p>
          <a:p>
            <a:pPr marL="0" lvl="1" algn="ctr">
              <a:spcBef>
                <a:spcPct val="0"/>
              </a:spcBef>
            </a:pPr>
            <a:r>
              <a:rPr lang="es-ES" sz="2800" b="1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hay en la elegancia cristiana!!!</a:t>
            </a:r>
            <a:endParaRPr lang="es-ES" sz="2800" b="1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9261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660</TotalTime>
  <Words>399</Words>
  <Application>Microsoft Office PowerPoint</Application>
  <PresentationFormat>Presentación en pantalla (4:3)</PresentationFormat>
  <Paragraphs>84</Paragraphs>
  <Slides>8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Claridad</vt:lpstr>
      <vt:lpstr>LA ELENGANCIA EN LA FAMILIA (ViiI)</vt:lpstr>
      <vt:lpstr>¿Qué es la elegancia?</vt:lpstr>
      <vt:lpstr>Elegancia y finura moral</vt:lpstr>
      <vt:lpstr>La familia: primera escuela</vt:lpstr>
      <vt:lpstr>Elegancia y trato social</vt:lpstr>
      <vt:lpstr>Elegancia y gratitud</vt:lpstr>
      <vt:lpstr>La elegancia cristiana</vt:lpstr>
      <vt:lpstr>La elegancia cristiana (II)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Matrimonio  y  familia   (II)</dc:title>
  <dc:creator>Luffi</dc:creator>
  <cp:lastModifiedBy>Luffi</cp:lastModifiedBy>
  <cp:revision>55</cp:revision>
  <dcterms:created xsi:type="dcterms:W3CDTF">2024-10-24T15:31:09Z</dcterms:created>
  <dcterms:modified xsi:type="dcterms:W3CDTF">2025-05-01T11:30:39Z</dcterms:modified>
</cp:coreProperties>
</file>